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3" r:id="rId2"/>
    <p:sldId id="262" r:id="rId3"/>
    <p:sldId id="256" r:id="rId4"/>
    <p:sldId id="267" r:id="rId5"/>
    <p:sldId id="265" r:id="rId6"/>
    <p:sldId id="258" r:id="rId7"/>
    <p:sldId id="268" r:id="rId8"/>
    <p:sldId id="269" r:id="rId9"/>
    <p:sldId id="259" r:id="rId10"/>
    <p:sldId id="260" r:id="rId11"/>
    <p:sldId id="257" r:id="rId12"/>
    <p:sldId id="270" r:id="rId13"/>
    <p:sldId id="271" r:id="rId14"/>
    <p:sldId id="264" r:id="rId15"/>
    <p:sldId id="261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F071C-301B-48E3-8574-BA7862CF62A6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FEBE0-0392-406B-9230-45E057FCA3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37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E3F60-EA8C-4F3C-A782-555EA2F69D56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3AFCA-B841-45EF-951C-D4807E2CE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E3F60-EA8C-4F3C-A782-555EA2F69D56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3AFCA-B841-45EF-951C-D4807E2CE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E3F60-EA8C-4F3C-A782-555EA2F69D56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3AFCA-B841-45EF-951C-D4807E2CE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E3F60-EA8C-4F3C-A782-555EA2F69D56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3AFCA-B841-45EF-951C-D4807E2CE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E3F60-EA8C-4F3C-A782-555EA2F69D56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3AFCA-B841-45EF-951C-D4807E2CE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E3F60-EA8C-4F3C-A782-555EA2F69D56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3AFCA-B841-45EF-951C-D4807E2CE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E3F60-EA8C-4F3C-A782-555EA2F69D56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3AFCA-B841-45EF-951C-D4807E2CE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E3F60-EA8C-4F3C-A782-555EA2F69D56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3AFCA-B841-45EF-951C-D4807E2CE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E3F60-EA8C-4F3C-A782-555EA2F69D56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3AFCA-B841-45EF-951C-D4807E2CE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E3F60-EA8C-4F3C-A782-555EA2F69D56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3AFCA-B841-45EF-951C-D4807E2CE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E3F60-EA8C-4F3C-A782-555EA2F69D56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3AFCA-B841-45EF-951C-D4807E2CE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EE3F60-EA8C-4F3C-A782-555EA2F69D56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773AFCA-B841-45EF-951C-D4807E2CED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343400"/>
            <a:ext cx="7391400" cy="6096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latin typeface="Baskerville Old Face" pitchFamily="18" charset="0"/>
              </a:rPr>
              <a:t>Prepared by : Mr. </a:t>
            </a:r>
            <a:r>
              <a:rPr lang="en-US" sz="3200" b="1" dirty="0" err="1" smtClean="0">
                <a:latin typeface="Baskerville Old Face" pitchFamily="18" charset="0"/>
              </a:rPr>
              <a:t>Patil</a:t>
            </a:r>
            <a:r>
              <a:rPr lang="en-US" sz="3200" b="1" dirty="0" smtClean="0">
                <a:latin typeface="Baskerville Old Face" pitchFamily="18" charset="0"/>
              </a:rPr>
              <a:t> </a:t>
            </a:r>
            <a:r>
              <a:rPr lang="en-US" sz="3200" b="1" dirty="0" err="1" smtClean="0">
                <a:latin typeface="Baskerville Old Face" pitchFamily="18" charset="0"/>
              </a:rPr>
              <a:t>Prashant</a:t>
            </a:r>
            <a:r>
              <a:rPr lang="en-US" sz="3200" b="1" dirty="0" smtClean="0">
                <a:latin typeface="Baskerville Old Face" pitchFamily="18" charset="0"/>
              </a:rPr>
              <a:t> K.</a:t>
            </a:r>
            <a:endParaRPr lang="en-US" sz="3200" b="1" dirty="0">
              <a:latin typeface="Baskerville Old Fac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667000"/>
            <a:ext cx="7543800" cy="11430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Baskerville Old Face" pitchFamily="18" charset="0"/>
              </a:rPr>
              <a:t>Topic Name : Riemann Integration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Baskerville Old Face" pitchFamily="18" charset="0"/>
              </a:rPr>
              <a:t>Class : S. Y. B. Sc.     Semester : III</a:t>
            </a:r>
            <a:endParaRPr lang="en-US" b="1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0" y="0"/>
            <a:ext cx="9144000" cy="1295400"/>
          </a:xfrm>
          <a:prstGeom prst="roundRect">
            <a:avLst>
              <a:gd name="adj" fmla="val 1168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sz="1600" b="1" dirty="0" smtClean="0"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latin typeface="Arial Black" pitchFamily="34" charset="0"/>
                <a:cs typeface="Times New Roman" pitchFamily="18" charset="0"/>
              </a:rPr>
              <a:t>Rayat Shikshan </a:t>
            </a:r>
            <a:r>
              <a:rPr lang="en-US" sz="1600" b="1" dirty="0" err="1" smtClean="0"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latin typeface="Arial Black" pitchFamily="34" charset="0"/>
                <a:cs typeface="Times New Roman" pitchFamily="18" charset="0"/>
              </a:rPr>
              <a:t>sanstha’s</a:t>
            </a:r>
            <a:r>
              <a:rPr lang="en-US" sz="1400" b="1" i="1" u="sng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sz="1400" b="1" i="1" u="sng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2000" b="1" dirty="0" smtClean="0">
                <a:gradFill flip="none" rotWithShape="1">
                  <a:gsLst>
                    <a:gs pos="0">
                      <a:srgbClr val="0033CC">
                        <a:shade val="30000"/>
                        <a:satMod val="115000"/>
                      </a:srgbClr>
                    </a:gs>
                    <a:gs pos="50000">
                      <a:srgbClr val="0033CC">
                        <a:shade val="67500"/>
                        <a:satMod val="115000"/>
                      </a:srgbClr>
                    </a:gs>
                    <a:gs pos="100000">
                      <a:srgbClr val="0033CC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latin typeface="Arial Black" pitchFamily="34" charset="0"/>
              </a:rPr>
              <a:t>Arts Science and Commerce College, Mokhada</a:t>
            </a:r>
          </a:p>
          <a:p>
            <a:pPr algn="ctr">
              <a:spcBef>
                <a:spcPts val="600"/>
              </a:spcBef>
            </a:pPr>
            <a:r>
              <a:rPr lang="en-US" sz="2000" b="1" dirty="0" smtClean="0">
                <a:gradFill flip="none" rotWithShape="1">
                  <a:gsLst>
                    <a:gs pos="0">
                      <a:srgbClr val="0033CC">
                        <a:shade val="30000"/>
                        <a:satMod val="115000"/>
                      </a:srgbClr>
                    </a:gs>
                    <a:gs pos="50000">
                      <a:srgbClr val="0033CC">
                        <a:shade val="67500"/>
                        <a:satMod val="115000"/>
                      </a:srgbClr>
                    </a:gs>
                    <a:gs pos="100000">
                      <a:srgbClr val="0033CC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latin typeface="Arial Black" pitchFamily="34" charset="0"/>
              </a:rPr>
              <a:t>District Palghar 401 604</a:t>
            </a:r>
            <a:endParaRPr lang="en-US" sz="2000" dirty="0">
              <a:solidFill>
                <a:srgbClr val="0033CC"/>
              </a:solidFill>
              <a:latin typeface="Bookman Old Style" pitchFamily="18" charset="0"/>
            </a:endParaRPr>
          </a:p>
        </p:txBody>
      </p:sp>
      <p:pic>
        <p:nvPicPr>
          <p:cNvPr id="6" name="Picture 5" descr="http://erayat.org/images/ra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848597" y="152400"/>
            <a:ext cx="1125415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8" descr="http://erayat.org/images/1l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42562" cy="878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2869" y="609599"/>
            <a:ext cx="7499131" cy="5576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reeform 3"/>
          <p:cNvSpPr/>
          <p:nvPr/>
        </p:nvSpPr>
        <p:spPr>
          <a:xfrm>
            <a:off x="2362200" y="1295400"/>
            <a:ext cx="4800600" cy="1752600"/>
          </a:xfrm>
          <a:custGeom>
            <a:avLst/>
            <a:gdLst>
              <a:gd name="connsiteX0" fmla="*/ 4536831 w 4536831"/>
              <a:gd name="connsiteY0" fmla="*/ 0 h 1554480"/>
              <a:gd name="connsiteX1" fmla="*/ 3988191 w 4536831"/>
              <a:gd name="connsiteY1" fmla="*/ 379828 h 1554480"/>
              <a:gd name="connsiteX2" fmla="*/ 2792437 w 4536831"/>
              <a:gd name="connsiteY2" fmla="*/ 984738 h 1554480"/>
              <a:gd name="connsiteX3" fmla="*/ 1878037 w 4536831"/>
              <a:gd name="connsiteY3" fmla="*/ 1308295 h 1554480"/>
              <a:gd name="connsiteX4" fmla="*/ 977705 w 4536831"/>
              <a:gd name="connsiteY4" fmla="*/ 1505243 h 1554480"/>
              <a:gd name="connsiteX5" fmla="*/ 91440 w 4536831"/>
              <a:gd name="connsiteY5" fmla="*/ 1547446 h 1554480"/>
              <a:gd name="connsiteX6" fmla="*/ 429065 w 4536831"/>
              <a:gd name="connsiteY6" fmla="*/ 1547446 h 155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36831" h="1554480">
                <a:moveTo>
                  <a:pt x="4536831" y="0"/>
                </a:moveTo>
                <a:cubicBezTo>
                  <a:pt x="4407877" y="107852"/>
                  <a:pt x="4278923" y="215705"/>
                  <a:pt x="3988191" y="379828"/>
                </a:cubicBezTo>
                <a:cubicBezTo>
                  <a:pt x="3697459" y="543951"/>
                  <a:pt x="3144129" y="829994"/>
                  <a:pt x="2792437" y="984738"/>
                </a:cubicBezTo>
                <a:cubicBezTo>
                  <a:pt x="2440745" y="1139482"/>
                  <a:pt x="2180492" y="1221544"/>
                  <a:pt x="1878037" y="1308295"/>
                </a:cubicBezTo>
                <a:cubicBezTo>
                  <a:pt x="1575582" y="1395046"/>
                  <a:pt x="1275471" y="1465385"/>
                  <a:pt x="977705" y="1505243"/>
                </a:cubicBezTo>
                <a:cubicBezTo>
                  <a:pt x="679939" y="1545102"/>
                  <a:pt x="182880" y="1540412"/>
                  <a:pt x="91440" y="1547446"/>
                </a:cubicBezTo>
                <a:cubicBezTo>
                  <a:pt x="0" y="1554480"/>
                  <a:pt x="214532" y="1550963"/>
                  <a:pt x="429065" y="154744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362200" y="3810000"/>
            <a:ext cx="4800600" cy="1752600"/>
          </a:xfrm>
          <a:custGeom>
            <a:avLst/>
            <a:gdLst>
              <a:gd name="connsiteX0" fmla="*/ 4536831 w 4536831"/>
              <a:gd name="connsiteY0" fmla="*/ 0 h 1554480"/>
              <a:gd name="connsiteX1" fmla="*/ 3988191 w 4536831"/>
              <a:gd name="connsiteY1" fmla="*/ 379828 h 1554480"/>
              <a:gd name="connsiteX2" fmla="*/ 2792437 w 4536831"/>
              <a:gd name="connsiteY2" fmla="*/ 984738 h 1554480"/>
              <a:gd name="connsiteX3" fmla="*/ 1878037 w 4536831"/>
              <a:gd name="connsiteY3" fmla="*/ 1308295 h 1554480"/>
              <a:gd name="connsiteX4" fmla="*/ 977705 w 4536831"/>
              <a:gd name="connsiteY4" fmla="*/ 1505243 h 1554480"/>
              <a:gd name="connsiteX5" fmla="*/ 91440 w 4536831"/>
              <a:gd name="connsiteY5" fmla="*/ 1547446 h 1554480"/>
              <a:gd name="connsiteX6" fmla="*/ 429065 w 4536831"/>
              <a:gd name="connsiteY6" fmla="*/ 1547446 h 155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36831" h="1554480">
                <a:moveTo>
                  <a:pt x="4536831" y="0"/>
                </a:moveTo>
                <a:cubicBezTo>
                  <a:pt x="4407877" y="107852"/>
                  <a:pt x="4278923" y="215705"/>
                  <a:pt x="3988191" y="379828"/>
                </a:cubicBezTo>
                <a:cubicBezTo>
                  <a:pt x="3697459" y="543951"/>
                  <a:pt x="3144129" y="829994"/>
                  <a:pt x="2792437" y="984738"/>
                </a:cubicBezTo>
                <a:cubicBezTo>
                  <a:pt x="2440745" y="1139482"/>
                  <a:pt x="2180492" y="1221544"/>
                  <a:pt x="1878037" y="1308295"/>
                </a:cubicBezTo>
                <a:cubicBezTo>
                  <a:pt x="1575582" y="1395046"/>
                  <a:pt x="1275471" y="1465385"/>
                  <a:pt x="977705" y="1505243"/>
                </a:cubicBezTo>
                <a:cubicBezTo>
                  <a:pt x="679939" y="1545102"/>
                  <a:pt x="182880" y="1540412"/>
                  <a:pt x="91440" y="1547446"/>
                </a:cubicBezTo>
                <a:cubicBezTo>
                  <a:pt x="0" y="1554480"/>
                  <a:pt x="214532" y="1550963"/>
                  <a:pt x="429065" y="154744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81400" y="3352800"/>
            <a:ext cx="22860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Lower Riemann Sum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773668"/>
            <a:ext cx="22860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Upper Riemann Sum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962400" y="6019800"/>
            <a:ext cx="1905000" cy="563562"/>
          </a:xfrm>
          <a:prstGeom prst="rect">
            <a:avLst/>
          </a:prstGeom>
        </p:spPr>
        <p:txBody>
          <a:bodyPr anchor="ctr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Here n = 50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0"/>
            <a:ext cx="7467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reeform 3"/>
          <p:cNvSpPr/>
          <p:nvPr/>
        </p:nvSpPr>
        <p:spPr>
          <a:xfrm>
            <a:off x="2819400" y="457200"/>
            <a:ext cx="3886201" cy="685800"/>
          </a:xfrm>
          <a:custGeom>
            <a:avLst/>
            <a:gdLst>
              <a:gd name="connsiteX0" fmla="*/ 4536831 w 4536831"/>
              <a:gd name="connsiteY0" fmla="*/ 0 h 1554480"/>
              <a:gd name="connsiteX1" fmla="*/ 3988191 w 4536831"/>
              <a:gd name="connsiteY1" fmla="*/ 379828 h 1554480"/>
              <a:gd name="connsiteX2" fmla="*/ 2792437 w 4536831"/>
              <a:gd name="connsiteY2" fmla="*/ 984738 h 1554480"/>
              <a:gd name="connsiteX3" fmla="*/ 1878037 w 4536831"/>
              <a:gd name="connsiteY3" fmla="*/ 1308295 h 1554480"/>
              <a:gd name="connsiteX4" fmla="*/ 977705 w 4536831"/>
              <a:gd name="connsiteY4" fmla="*/ 1505243 h 1554480"/>
              <a:gd name="connsiteX5" fmla="*/ 91440 w 4536831"/>
              <a:gd name="connsiteY5" fmla="*/ 1547446 h 1554480"/>
              <a:gd name="connsiteX6" fmla="*/ 429065 w 4536831"/>
              <a:gd name="connsiteY6" fmla="*/ 1547446 h 155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36831" h="1554480">
                <a:moveTo>
                  <a:pt x="4536831" y="0"/>
                </a:moveTo>
                <a:cubicBezTo>
                  <a:pt x="4407877" y="107852"/>
                  <a:pt x="4278923" y="215705"/>
                  <a:pt x="3988191" y="379828"/>
                </a:cubicBezTo>
                <a:cubicBezTo>
                  <a:pt x="3697459" y="543951"/>
                  <a:pt x="3144129" y="829994"/>
                  <a:pt x="2792437" y="984738"/>
                </a:cubicBezTo>
                <a:cubicBezTo>
                  <a:pt x="2440745" y="1139482"/>
                  <a:pt x="2180492" y="1221544"/>
                  <a:pt x="1878037" y="1308295"/>
                </a:cubicBezTo>
                <a:cubicBezTo>
                  <a:pt x="1575582" y="1395046"/>
                  <a:pt x="1275471" y="1465385"/>
                  <a:pt x="977705" y="1505243"/>
                </a:cubicBezTo>
                <a:cubicBezTo>
                  <a:pt x="679939" y="1545102"/>
                  <a:pt x="182880" y="1540412"/>
                  <a:pt x="91440" y="1547446"/>
                </a:cubicBezTo>
                <a:cubicBezTo>
                  <a:pt x="0" y="1554480"/>
                  <a:pt x="214532" y="1550963"/>
                  <a:pt x="429065" y="154744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743200" y="1371600"/>
            <a:ext cx="3886201" cy="685800"/>
          </a:xfrm>
          <a:custGeom>
            <a:avLst/>
            <a:gdLst>
              <a:gd name="connsiteX0" fmla="*/ 4536831 w 4536831"/>
              <a:gd name="connsiteY0" fmla="*/ 0 h 1554480"/>
              <a:gd name="connsiteX1" fmla="*/ 3988191 w 4536831"/>
              <a:gd name="connsiteY1" fmla="*/ 379828 h 1554480"/>
              <a:gd name="connsiteX2" fmla="*/ 2792437 w 4536831"/>
              <a:gd name="connsiteY2" fmla="*/ 984738 h 1554480"/>
              <a:gd name="connsiteX3" fmla="*/ 1878037 w 4536831"/>
              <a:gd name="connsiteY3" fmla="*/ 1308295 h 1554480"/>
              <a:gd name="connsiteX4" fmla="*/ 977705 w 4536831"/>
              <a:gd name="connsiteY4" fmla="*/ 1505243 h 1554480"/>
              <a:gd name="connsiteX5" fmla="*/ 91440 w 4536831"/>
              <a:gd name="connsiteY5" fmla="*/ 1547446 h 1554480"/>
              <a:gd name="connsiteX6" fmla="*/ 429065 w 4536831"/>
              <a:gd name="connsiteY6" fmla="*/ 1547446 h 155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36831" h="1554480">
                <a:moveTo>
                  <a:pt x="4536831" y="0"/>
                </a:moveTo>
                <a:cubicBezTo>
                  <a:pt x="4407877" y="107852"/>
                  <a:pt x="4278923" y="215705"/>
                  <a:pt x="3988191" y="379828"/>
                </a:cubicBezTo>
                <a:cubicBezTo>
                  <a:pt x="3697459" y="543951"/>
                  <a:pt x="3144129" y="829994"/>
                  <a:pt x="2792437" y="984738"/>
                </a:cubicBezTo>
                <a:cubicBezTo>
                  <a:pt x="2440745" y="1139482"/>
                  <a:pt x="2180492" y="1221544"/>
                  <a:pt x="1878037" y="1308295"/>
                </a:cubicBezTo>
                <a:cubicBezTo>
                  <a:pt x="1575582" y="1395046"/>
                  <a:pt x="1275471" y="1465385"/>
                  <a:pt x="977705" y="1505243"/>
                </a:cubicBezTo>
                <a:cubicBezTo>
                  <a:pt x="679939" y="1545102"/>
                  <a:pt x="182880" y="1540412"/>
                  <a:pt x="91440" y="1547446"/>
                </a:cubicBezTo>
                <a:cubicBezTo>
                  <a:pt x="0" y="1554480"/>
                  <a:pt x="214532" y="1550963"/>
                  <a:pt x="429065" y="154744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743200" y="2438400"/>
            <a:ext cx="3962400" cy="609600"/>
          </a:xfrm>
          <a:custGeom>
            <a:avLst/>
            <a:gdLst>
              <a:gd name="connsiteX0" fmla="*/ 4536831 w 4536831"/>
              <a:gd name="connsiteY0" fmla="*/ 0 h 1554480"/>
              <a:gd name="connsiteX1" fmla="*/ 3988191 w 4536831"/>
              <a:gd name="connsiteY1" fmla="*/ 379828 h 1554480"/>
              <a:gd name="connsiteX2" fmla="*/ 2792437 w 4536831"/>
              <a:gd name="connsiteY2" fmla="*/ 984738 h 1554480"/>
              <a:gd name="connsiteX3" fmla="*/ 1878037 w 4536831"/>
              <a:gd name="connsiteY3" fmla="*/ 1308295 h 1554480"/>
              <a:gd name="connsiteX4" fmla="*/ 977705 w 4536831"/>
              <a:gd name="connsiteY4" fmla="*/ 1505243 h 1554480"/>
              <a:gd name="connsiteX5" fmla="*/ 91440 w 4536831"/>
              <a:gd name="connsiteY5" fmla="*/ 1547446 h 1554480"/>
              <a:gd name="connsiteX6" fmla="*/ 429065 w 4536831"/>
              <a:gd name="connsiteY6" fmla="*/ 1547446 h 155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36831" h="1554480">
                <a:moveTo>
                  <a:pt x="4536831" y="0"/>
                </a:moveTo>
                <a:cubicBezTo>
                  <a:pt x="4407877" y="107852"/>
                  <a:pt x="4278923" y="215705"/>
                  <a:pt x="3988191" y="379828"/>
                </a:cubicBezTo>
                <a:cubicBezTo>
                  <a:pt x="3697459" y="543951"/>
                  <a:pt x="3144129" y="829994"/>
                  <a:pt x="2792437" y="984738"/>
                </a:cubicBezTo>
                <a:cubicBezTo>
                  <a:pt x="2440745" y="1139482"/>
                  <a:pt x="2180492" y="1221544"/>
                  <a:pt x="1878037" y="1308295"/>
                </a:cubicBezTo>
                <a:cubicBezTo>
                  <a:pt x="1575582" y="1395046"/>
                  <a:pt x="1275471" y="1465385"/>
                  <a:pt x="977705" y="1505243"/>
                </a:cubicBezTo>
                <a:cubicBezTo>
                  <a:pt x="679939" y="1545102"/>
                  <a:pt x="182880" y="1540412"/>
                  <a:pt x="91440" y="1547446"/>
                </a:cubicBezTo>
                <a:cubicBezTo>
                  <a:pt x="0" y="1554480"/>
                  <a:pt x="214532" y="1550963"/>
                  <a:pt x="429065" y="154744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19400" y="3352800"/>
            <a:ext cx="3886200" cy="609600"/>
          </a:xfrm>
          <a:custGeom>
            <a:avLst/>
            <a:gdLst>
              <a:gd name="connsiteX0" fmla="*/ 4536831 w 4536831"/>
              <a:gd name="connsiteY0" fmla="*/ 0 h 1554480"/>
              <a:gd name="connsiteX1" fmla="*/ 3988191 w 4536831"/>
              <a:gd name="connsiteY1" fmla="*/ 379828 h 1554480"/>
              <a:gd name="connsiteX2" fmla="*/ 2792437 w 4536831"/>
              <a:gd name="connsiteY2" fmla="*/ 984738 h 1554480"/>
              <a:gd name="connsiteX3" fmla="*/ 1878037 w 4536831"/>
              <a:gd name="connsiteY3" fmla="*/ 1308295 h 1554480"/>
              <a:gd name="connsiteX4" fmla="*/ 977705 w 4536831"/>
              <a:gd name="connsiteY4" fmla="*/ 1505243 h 1554480"/>
              <a:gd name="connsiteX5" fmla="*/ 91440 w 4536831"/>
              <a:gd name="connsiteY5" fmla="*/ 1547446 h 1554480"/>
              <a:gd name="connsiteX6" fmla="*/ 429065 w 4536831"/>
              <a:gd name="connsiteY6" fmla="*/ 1547446 h 155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36831" h="1554480">
                <a:moveTo>
                  <a:pt x="4536831" y="0"/>
                </a:moveTo>
                <a:cubicBezTo>
                  <a:pt x="4407877" y="107852"/>
                  <a:pt x="4278923" y="215705"/>
                  <a:pt x="3988191" y="379828"/>
                </a:cubicBezTo>
                <a:cubicBezTo>
                  <a:pt x="3697459" y="543951"/>
                  <a:pt x="3144129" y="829994"/>
                  <a:pt x="2792437" y="984738"/>
                </a:cubicBezTo>
                <a:cubicBezTo>
                  <a:pt x="2440745" y="1139482"/>
                  <a:pt x="2180492" y="1221544"/>
                  <a:pt x="1878037" y="1308295"/>
                </a:cubicBezTo>
                <a:cubicBezTo>
                  <a:pt x="1575582" y="1395046"/>
                  <a:pt x="1275471" y="1465385"/>
                  <a:pt x="977705" y="1505243"/>
                </a:cubicBezTo>
                <a:cubicBezTo>
                  <a:pt x="679939" y="1545102"/>
                  <a:pt x="182880" y="1540412"/>
                  <a:pt x="91440" y="1547446"/>
                </a:cubicBezTo>
                <a:cubicBezTo>
                  <a:pt x="0" y="1554480"/>
                  <a:pt x="214532" y="1550963"/>
                  <a:pt x="429065" y="154744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819400" y="4419600"/>
            <a:ext cx="3886200" cy="609600"/>
          </a:xfrm>
          <a:custGeom>
            <a:avLst/>
            <a:gdLst>
              <a:gd name="connsiteX0" fmla="*/ 4536831 w 4536831"/>
              <a:gd name="connsiteY0" fmla="*/ 0 h 1554480"/>
              <a:gd name="connsiteX1" fmla="*/ 3988191 w 4536831"/>
              <a:gd name="connsiteY1" fmla="*/ 379828 h 1554480"/>
              <a:gd name="connsiteX2" fmla="*/ 2792437 w 4536831"/>
              <a:gd name="connsiteY2" fmla="*/ 984738 h 1554480"/>
              <a:gd name="connsiteX3" fmla="*/ 1878037 w 4536831"/>
              <a:gd name="connsiteY3" fmla="*/ 1308295 h 1554480"/>
              <a:gd name="connsiteX4" fmla="*/ 977705 w 4536831"/>
              <a:gd name="connsiteY4" fmla="*/ 1505243 h 1554480"/>
              <a:gd name="connsiteX5" fmla="*/ 91440 w 4536831"/>
              <a:gd name="connsiteY5" fmla="*/ 1547446 h 1554480"/>
              <a:gd name="connsiteX6" fmla="*/ 429065 w 4536831"/>
              <a:gd name="connsiteY6" fmla="*/ 1547446 h 155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36831" h="1554480">
                <a:moveTo>
                  <a:pt x="4536831" y="0"/>
                </a:moveTo>
                <a:cubicBezTo>
                  <a:pt x="4407877" y="107852"/>
                  <a:pt x="4278923" y="215705"/>
                  <a:pt x="3988191" y="379828"/>
                </a:cubicBezTo>
                <a:cubicBezTo>
                  <a:pt x="3697459" y="543951"/>
                  <a:pt x="3144129" y="829994"/>
                  <a:pt x="2792437" y="984738"/>
                </a:cubicBezTo>
                <a:cubicBezTo>
                  <a:pt x="2440745" y="1139482"/>
                  <a:pt x="2180492" y="1221544"/>
                  <a:pt x="1878037" y="1308295"/>
                </a:cubicBezTo>
                <a:cubicBezTo>
                  <a:pt x="1575582" y="1395046"/>
                  <a:pt x="1275471" y="1465385"/>
                  <a:pt x="977705" y="1505243"/>
                </a:cubicBezTo>
                <a:cubicBezTo>
                  <a:pt x="679939" y="1545102"/>
                  <a:pt x="182880" y="1540412"/>
                  <a:pt x="91440" y="1547446"/>
                </a:cubicBezTo>
                <a:cubicBezTo>
                  <a:pt x="0" y="1554480"/>
                  <a:pt x="214532" y="1550963"/>
                  <a:pt x="429065" y="154744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14400" y="6248400"/>
            <a:ext cx="8077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Upper &amp; Lower Riemann sums-Example with n = 5, 10, 50 subintervals of equal length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57600" y="1295400"/>
            <a:ext cx="2286000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657600" y="381000"/>
            <a:ext cx="2286000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657600" y="2286000"/>
            <a:ext cx="2286000" cy="1219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733800" y="3276600"/>
            <a:ext cx="2286000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810000" y="4297681"/>
            <a:ext cx="2286000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10000" y="5212081"/>
            <a:ext cx="2286000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304800"/>
            <a:ext cx="2374392" cy="838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Theorem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Placeholder 2"/>
              <p:cNvSpPr txBox="1">
                <a:spLocks/>
              </p:cNvSpPr>
              <p:nvPr/>
            </p:nvSpPr>
            <p:spPr>
              <a:xfrm>
                <a:off x="457200" y="1205428"/>
                <a:ext cx="8418786" cy="5634375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365760" indent="-283464" algn="l" rtl="0" eaLnBrk="1" latinLnBrk="0" hangingPunct="1">
                  <a:lnSpc>
                    <a:spcPct val="100000"/>
                  </a:lnSpc>
                  <a:spcBef>
                    <a:spcPts val="6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37744" algn="l" rtl="0" eaLnBrk="1" latinLnBrk="0" hangingPunct="1">
                  <a:lnSpc>
                    <a:spcPct val="100000"/>
                  </a:lnSpc>
                  <a:spcBef>
                    <a:spcPts val="550"/>
                  </a:spcBef>
                  <a:buClr>
                    <a:schemeClr val="accent1"/>
                  </a:buClr>
                  <a:buFont typeface="Verdana"/>
                  <a:buChar char="◦"/>
                  <a:defRPr kumimoji="0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86968" indent="-22860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 2"/>
                  <a:buChar char="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173736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3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98448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4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508760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5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719072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6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920240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6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130552" indent="-182880" algn="l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6"/>
                  </a:buClr>
                  <a:buFont typeface="Wingdings 2"/>
                  <a:buChar char="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  <a:extLst/>
              </a:lstStyle>
              <a:p>
                <a:pPr marL="157163" indent="0" algn="just">
                  <a:buNone/>
                </a:pPr>
                <a:r>
                  <a:rPr lang="en-IN" sz="2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Statement :</a:t>
                </a:r>
              </a:p>
              <a:p>
                <a:pPr marL="157163" indent="0" algn="just">
                  <a:buNone/>
                </a:pP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[a,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b] be an interval.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f be a  bounded function defined on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I.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P be any partition of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[a, b].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</a:t>
                </a:r>
              </a:p>
              <a:p>
                <a:pPr marL="157163" indent="0" algn="just">
                  <a:buNone/>
                </a:pPr>
                <a:r>
                  <a:rPr lang="en-IN" sz="2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IN" sz="26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N" sz="2600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N" sz="2600" i="1"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N" sz="2600">
                                <a:latin typeface="Cambria Math"/>
                                <a:cs typeface="Arial" panose="020B0604020202020204" pitchFamily="34" charset="0"/>
                              </a:rPr>
                              <m:t>inf</m:t>
                            </m:r>
                          </m:e>
                          <m:lim>
                            <m:r>
                              <m:rPr>
                                <m:sty m:val="p"/>
                              </m:rPr>
                              <a:rPr lang="en-IN" sz="2600" b="0" i="0" smtClean="0">
                                <a:latin typeface="Cambria Math"/>
                                <a:cs typeface="Arial" panose="020B0604020202020204" pitchFamily="34" charset="0"/>
                              </a:rPr>
                              <m:t>x</m:t>
                            </m:r>
                            <m:r>
                              <a:rPr lang="en-IN" sz="2600">
                                <a:latin typeface="Cambria Math"/>
                                <a:cs typeface="Arial" panose="020B0604020202020204" pitchFamily="34" charset="0"/>
                              </a:rPr>
                              <m:t>∈</m:t>
                            </m:r>
                            <m:r>
                              <a:rPr lang="en-IN" sz="2600" b="0" i="0" smtClean="0">
                                <a:latin typeface="Cambria Math"/>
                                <a:cs typeface="Arial" panose="020B0604020202020204" pitchFamily="34" charset="0"/>
                              </a:rPr>
                              <m:t>[</m:t>
                            </m:r>
                            <m:sSub>
                              <m:sSubPr>
                                <m:ctrlPr>
                                  <a:rPr lang="en-IN" sz="2600" i="1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IN" sz="2600" b="0" i="0" smtClean="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x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IN" sz="2600" b="0" i="0" smtClean="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r</m:t>
                                </m:r>
                                <m:r>
                                  <a:rPr lang="en-IN" sz="2600" b="0" i="0" smtClean="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IN" sz="26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IN" sz="2600" b="0" i="1" smtClean="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IN" sz="2600" b="0" i="0" smtClean="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x</m:t>
                                </m:r>
                              </m:e>
                              <m:sub>
                                <m:r>
                                  <a:rPr lang="en-IN" sz="2600" b="0" i="1" smtClean="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𝑟</m:t>
                                </m:r>
                              </m:sub>
                            </m:sSub>
                            <m:r>
                              <a:rPr lang="en-IN" sz="26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]</m:t>
                            </m:r>
                          </m:lim>
                        </m:limLow>
                      </m:fName>
                      <m:e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f</m:t>
                        </m:r>
                        <m: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x</m:t>
                        </m:r>
                        <m: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IN" sz="26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N" sz="2600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N" sz="2600" i="1"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N" sz="2600">
                                <a:latin typeface="Cambria Math"/>
                                <a:cs typeface="Arial" panose="020B0604020202020204" pitchFamily="34" charset="0"/>
                              </a:rPr>
                              <m:t>sup</m:t>
                            </m:r>
                          </m:e>
                          <m:lim>
                            <m:r>
                              <m:rPr>
                                <m:sty m:val="p"/>
                              </m:rPr>
                              <a:rPr lang="en-IN" sz="2600" b="0" i="0" smtClean="0">
                                <a:latin typeface="Cambria Math"/>
                                <a:cs typeface="Arial" panose="020B0604020202020204" pitchFamily="34" charset="0"/>
                              </a:rPr>
                              <m:t>x</m:t>
                            </m:r>
                            <m:r>
                              <a:rPr lang="en-IN" sz="2600">
                                <a:latin typeface="Cambria Math"/>
                                <a:cs typeface="Arial" panose="020B0604020202020204" pitchFamily="34" charset="0"/>
                              </a:rPr>
                              <m:t>∈[</m:t>
                            </m:r>
                            <m:sSub>
                              <m:sSubPr>
                                <m:ctrlPr>
                                  <a:rPr lang="en-IN" sz="2600" i="1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IN" sz="260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x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IN" sz="260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r</m:t>
                                </m:r>
                                <m:r>
                                  <a:rPr lang="en-IN" sz="260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IN" sz="2600" i="1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IN" sz="2600" i="1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IN" sz="260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x</m:t>
                                </m:r>
                              </m:e>
                              <m:sub>
                                <m:r>
                                  <a:rPr lang="en-IN" sz="2600" i="1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𝑟</m:t>
                                </m:r>
                              </m:sub>
                            </m:sSub>
                            <m:r>
                              <a:rPr lang="en-IN" sz="26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]</m:t>
                            </m:r>
                          </m:lim>
                        </m:limLow>
                      </m:fName>
                      <m:e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f</m:t>
                        </m:r>
                        <m: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x</m:t>
                        </m:r>
                        <m: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then</a:t>
                </a:r>
              </a:p>
              <a:p>
                <a:pPr marL="157163" indent="0" algn="just">
                  <a:buNone/>
                </a:pP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m(b –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≤ L(P, f) ≤ U(P, f) ≤ M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 – a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IN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57163" indent="0" algn="just">
                  <a:buNone/>
                </a:pPr>
                <a:r>
                  <a:rPr lang="en-IN" sz="2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Proof </a:t>
                </a:r>
                <a:r>
                  <a:rPr lang="en-IN" sz="2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IN" sz="2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P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{a = x</a:t>
                </a:r>
                <a:r>
                  <a:rPr lang="en-IN" sz="26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x</a:t>
                </a:r>
                <a:r>
                  <a:rPr lang="en-IN" sz="26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……, </a:t>
                </a:r>
                <a:r>
                  <a:rPr lang="en-IN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6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b} be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any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partition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[a, b] dividing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[a,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b] into n subintervals </a:t>
                </a:r>
                <a:r>
                  <a:rPr lang="en-IN" sz="2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IN" sz="26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[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6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r-1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IN" sz="2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6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 for r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1, 2, ….,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IN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</a:t>
                </a:r>
                <a:r>
                  <a:rPr lang="en-IN" sz="2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IN" sz="26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N" sz="2600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N" sz="2600" i="1"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N" sz="2600">
                                <a:latin typeface="Cambria Math"/>
                                <a:cs typeface="Arial" panose="020B0604020202020204" pitchFamily="34" charset="0"/>
                              </a:rPr>
                              <m:t>inf</m:t>
                            </m:r>
                          </m:e>
                          <m:lim>
                            <m:r>
                              <m:rPr>
                                <m:sty m:val="p"/>
                              </m:rPr>
                              <a:rPr lang="en-IN" sz="2600">
                                <a:latin typeface="Cambria Math"/>
                                <a:cs typeface="Arial" panose="020B0604020202020204" pitchFamily="34" charset="0"/>
                              </a:rPr>
                              <m:t>x</m:t>
                            </m:r>
                            <m:r>
                              <a:rPr lang="en-IN" sz="2600">
                                <a:latin typeface="Cambria Math"/>
                                <a:cs typeface="Arial" panose="020B0604020202020204" pitchFamily="34" charset="0"/>
                              </a:rPr>
                              <m:t>∈</m:t>
                            </m:r>
                            <m:r>
                              <a:rPr lang="en-IN" sz="2600">
                                <a:latin typeface="Cambria Math"/>
                                <a:cs typeface="Arial" panose="020B0604020202020204" pitchFamily="34" charset="0"/>
                              </a:rPr>
                              <m:t>[</m:t>
                            </m:r>
                            <m:sSub>
                              <m:sSubPr>
                                <m:ctrlPr>
                                  <a:rPr lang="en-IN" sz="2600" i="1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IN" sz="260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x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IN" sz="260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r</m:t>
                                </m:r>
                                <m:r>
                                  <a:rPr lang="en-IN" sz="260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IN" sz="2600" i="1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IN" sz="2600" i="1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IN" sz="260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x</m:t>
                                </m:r>
                              </m:e>
                              <m:sub>
                                <m:r>
                                  <a:rPr lang="en-IN" sz="2600" i="1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𝑟</m:t>
                                </m:r>
                              </m:sub>
                            </m:sSub>
                            <m:r>
                              <a:rPr lang="en-IN" sz="2600" i="1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]</m:t>
                            </m:r>
                          </m:lim>
                        </m:limLow>
                      </m:fName>
                      <m:e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f</m:t>
                        </m:r>
                        <m: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x</m:t>
                        </m:r>
                        <m: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)</m:t>
                        </m:r>
                      </m:e>
                    </m:func>
                    <m:r>
                      <a:rPr lang="en-IN" sz="2600" b="0" i="0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M</a:t>
                </a:r>
                <a:r>
                  <a:rPr lang="en-IN" sz="26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N" sz="2600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N" sz="2600" i="1"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N" sz="2600">
                                <a:latin typeface="Cambria Math"/>
                                <a:cs typeface="Arial" panose="020B0604020202020204" pitchFamily="34" charset="0"/>
                              </a:rPr>
                              <m:t>sup</m:t>
                            </m:r>
                          </m:e>
                          <m:lim>
                            <m:r>
                              <m:rPr>
                                <m:sty m:val="p"/>
                              </m:rPr>
                              <a:rPr lang="en-IN" sz="2600">
                                <a:latin typeface="Cambria Math"/>
                                <a:cs typeface="Arial" panose="020B0604020202020204" pitchFamily="34" charset="0"/>
                              </a:rPr>
                              <m:t>x</m:t>
                            </m:r>
                            <m:r>
                              <a:rPr lang="en-IN" sz="2600">
                                <a:latin typeface="Cambria Math"/>
                                <a:cs typeface="Arial" panose="020B0604020202020204" pitchFamily="34" charset="0"/>
                              </a:rPr>
                              <m:t>∈</m:t>
                            </m:r>
                            <m:r>
                              <a:rPr lang="en-IN" sz="2600" i="1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[</m:t>
                            </m:r>
                            <m:sSub>
                              <m:sSubPr>
                                <m:ctrlPr>
                                  <a:rPr lang="en-IN" sz="2600" i="1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IN" sz="260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x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IN" sz="260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r</m:t>
                                </m:r>
                                <m:r>
                                  <a:rPr lang="en-IN" sz="260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IN" sz="2600" i="1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IN" sz="2600" i="1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IN" sz="2600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x</m:t>
                                </m:r>
                              </m:e>
                              <m:sub>
                                <m:r>
                                  <a:rPr lang="en-IN" sz="2600" i="1">
                                    <a:latin typeface="Cambria Math"/>
                                    <a:ea typeface="Cambria Math"/>
                                    <a:cs typeface="Arial" panose="020B0604020202020204" pitchFamily="34" charset="0"/>
                                  </a:rPr>
                                  <m:t>𝑟</m:t>
                                </m:r>
                              </m:sub>
                            </m:sSub>
                            <m:r>
                              <a:rPr lang="en-IN" sz="2600" i="1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]</m:t>
                            </m:r>
                          </m:lim>
                        </m:limLow>
                      </m:fName>
                      <m:e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f</m:t>
                        </m:r>
                        <m: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x</m:t>
                        </m:r>
                        <m: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r = 1, 2, ….,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IN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205428"/>
                <a:ext cx="8418786" cy="5634375"/>
              </a:xfrm>
              <a:prstGeom prst="rect">
                <a:avLst/>
              </a:prstGeom>
              <a:blipFill rotWithShape="1">
                <a:blip r:embed="rId2"/>
                <a:stretch>
                  <a:fillRect l="-1231" t="-974" r="-130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6294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228600"/>
                <a:ext cx="8991600" cy="6248400"/>
              </a:xfrm>
            </p:spPr>
            <p:txBody>
              <a:bodyPr>
                <a:normAutofit fontScale="92500" lnSpcReduction="10000"/>
              </a:bodyPr>
              <a:lstStyle/>
              <a:p>
                <a:pPr marL="82296" indent="0">
                  <a:lnSpc>
                    <a:spcPct val="160000"/>
                  </a:lnSpc>
                  <a:buNone/>
                </a:pP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Clearly, m ≤ </a:t>
                </a:r>
                <a:r>
                  <a:rPr lang="en-IN" sz="2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IN" sz="26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≤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IN" sz="26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≤ M</a:t>
                </a:r>
              </a:p>
              <a:p>
                <a:pPr marL="82296" indent="0">
                  <a:lnSpc>
                    <a:spcPct val="160000"/>
                  </a:lnSpc>
                  <a:buNone/>
                </a:pP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Where,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N" sz="2600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N" sz="2600" i="1"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N" sz="2600">
                                <a:latin typeface="Cambria Math"/>
                                <a:cs typeface="Arial" panose="020B0604020202020204" pitchFamily="34" charset="0"/>
                              </a:rPr>
                              <m:t>inf</m:t>
                            </m:r>
                          </m:e>
                          <m:lim>
                            <m:r>
                              <m:rPr>
                                <m:sty m:val="p"/>
                              </m:rPr>
                              <a:rPr lang="en-IN" sz="2600">
                                <a:latin typeface="Cambria Math"/>
                                <a:cs typeface="Arial" panose="020B0604020202020204" pitchFamily="34" charset="0"/>
                              </a:rPr>
                              <m:t>x</m:t>
                            </m:r>
                            <m:r>
                              <a:rPr lang="en-IN" sz="2600">
                                <a:latin typeface="Cambria Math"/>
                                <a:cs typeface="Arial" panose="020B0604020202020204" pitchFamily="34" charset="0"/>
                              </a:rPr>
                              <m:t>∈[</m:t>
                            </m:r>
                            <m:r>
                              <a:rPr lang="en-IN" sz="26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𝑎</m:t>
                            </m:r>
                            <m:r>
                              <a:rPr lang="en-IN" sz="26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, </m:t>
                            </m:r>
                            <m:r>
                              <a:rPr lang="en-IN" sz="26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𝑏</m:t>
                            </m:r>
                            <m:r>
                              <a:rPr lang="en-IN" sz="2600" i="1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]</m:t>
                            </m:r>
                          </m:lim>
                        </m:limLow>
                      </m:fName>
                      <m:e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f</m:t>
                        </m:r>
                        <m: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x</m:t>
                        </m:r>
                        <m: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)</m:t>
                        </m:r>
                      </m:e>
                    </m:func>
                    <m:r>
                      <a:rPr lang="en-IN" sz="260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N" sz="2600" i="1">
                            <a:latin typeface="Cambria Math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N" sz="2600" i="1"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N" sz="2600">
                                <a:latin typeface="Cambria Math"/>
                                <a:cs typeface="Arial" panose="020B0604020202020204" pitchFamily="34" charset="0"/>
                              </a:rPr>
                              <m:t>sup</m:t>
                            </m:r>
                          </m:e>
                          <m:lim>
                            <m:r>
                              <m:rPr>
                                <m:sty m:val="p"/>
                              </m:rPr>
                              <a:rPr lang="en-IN" sz="2600">
                                <a:latin typeface="Cambria Math"/>
                                <a:cs typeface="Arial" panose="020B0604020202020204" pitchFamily="34" charset="0"/>
                              </a:rPr>
                              <m:t>x</m:t>
                            </m:r>
                            <m:r>
                              <a:rPr lang="en-IN" sz="2600">
                                <a:latin typeface="Cambria Math"/>
                                <a:cs typeface="Arial" panose="020B0604020202020204" pitchFamily="34" charset="0"/>
                              </a:rPr>
                              <m:t>∈</m:t>
                            </m:r>
                            <m:r>
                              <a:rPr lang="en-IN" sz="2600" i="1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[</m:t>
                            </m:r>
                            <m:r>
                              <a:rPr lang="en-IN" sz="26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𝑎</m:t>
                            </m:r>
                            <m:r>
                              <a:rPr lang="en-IN" sz="26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, </m:t>
                            </m:r>
                            <m:r>
                              <a:rPr lang="en-IN" sz="2600" b="0" i="1" smtClean="0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𝑏</m:t>
                            </m:r>
                            <m:r>
                              <a:rPr lang="en-IN" sz="2600" i="1">
                                <a:latin typeface="Cambria Math"/>
                                <a:ea typeface="Cambria Math"/>
                                <a:cs typeface="Arial" panose="020B0604020202020204" pitchFamily="34" charset="0"/>
                              </a:rPr>
                              <m:t>]</m:t>
                            </m:r>
                          </m:lim>
                        </m:limLow>
                      </m:fName>
                      <m:e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f</m:t>
                        </m:r>
                        <m: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x</m:t>
                        </m:r>
                        <m:r>
                          <a:rPr lang="en-IN" sz="2600">
                            <a:latin typeface="Cambria Math"/>
                            <a:cs typeface="Arial" panose="020B0604020202020204" pitchFamily="34" charset="0"/>
                          </a:rPr>
                          <m:t>)</m:t>
                        </m:r>
                      </m:e>
                    </m:func>
                  </m:oMath>
                </a14:m>
                <a:endParaRPr lang="en-IN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lnSpc>
                    <a:spcPct val="150000"/>
                  </a:lnSpc>
                  <a:buNone/>
                </a:pPr>
                <a:r>
                  <a:rPr lang="en-IN" sz="2600" dirty="0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∴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m(</a:t>
                </a:r>
                <a:r>
                  <a:rPr lang="en-IN" sz="2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6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x</a:t>
                </a:r>
                <a:r>
                  <a:rPr lang="en-IN" sz="26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r-1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≤ </a:t>
                </a:r>
                <a:r>
                  <a:rPr lang="en-IN" sz="2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IN" sz="26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IN" sz="2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6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x</a:t>
                </a:r>
                <a:r>
                  <a:rPr lang="en-IN" sz="26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r-1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≤ M</a:t>
                </a:r>
                <a:r>
                  <a:rPr lang="en-IN" sz="26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IN" sz="2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6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x</a:t>
                </a:r>
                <a:r>
                  <a:rPr lang="en-IN" sz="26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r-1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≤ M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IN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600" b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x</a:t>
                </a:r>
                <a:r>
                  <a:rPr lang="en-IN" sz="2600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r-1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IN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lnSpc>
                    <a:spcPct val="150000"/>
                  </a:lnSpc>
                  <a:buNone/>
                </a:pPr>
                <a:r>
                  <a:rPr lang="en-IN" sz="2600" dirty="0" smtClean="0">
                    <a:latin typeface="Cambria Math"/>
                    <a:ea typeface="Cambria Math"/>
                  </a:rPr>
                  <a:t>∴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IN" sz="260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en-IN" sz="2600" b="0" i="0" smtClean="0">
                            <a:latin typeface="Cambria Math"/>
                          </a:rPr>
                          <m:t>r</m:t>
                        </m:r>
                        <m:r>
                          <a:rPr lang="en-IN" sz="2600" i="0">
                            <a:latin typeface="Cambria Math"/>
                          </a:rPr>
                          <m:t>=</m:t>
                        </m:r>
                        <m:r>
                          <a:rPr lang="en-IN" sz="2600" i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IN" sz="2600" b="0" i="0" smtClean="0">
                            <a:latin typeface="Cambria Math"/>
                          </a:rPr>
                          <m:t>n</m:t>
                        </m:r>
                      </m:sup>
                      <m:e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IN" sz="26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en-IN" sz="26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≤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IN" sz="260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en-IN" sz="2600" b="0" i="0" smtClean="0">
                            <a:latin typeface="Cambria Math"/>
                          </a:rPr>
                          <m:t>r</m:t>
                        </m:r>
                        <m:r>
                          <a:rPr lang="en-IN" sz="2600" i="0">
                            <a:latin typeface="Cambria Math"/>
                          </a:rPr>
                          <m:t>=</m:t>
                        </m:r>
                        <m:r>
                          <a:rPr lang="en-IN" sz="2600" i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IN" sz="2600" b="0" i="0" smtClean="0">
                            <a:latin typeface="Cambria Math"/>
                          </a:rPr>
                          <m:t>n</m:t>
                        </m:r>
                      </m:sup>
                      <m:e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IN" sz="2600" b="1" baseline="-25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IN" sz="26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en-IN" sz="26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≤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IN" sz="260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en-IN" sz="2600" i="0">
                            <a:latin typeface="Cambria Math"/>
                          </a:rPr>
                          <m:t>r</m:t>
                        </m:r>
                        <m:r>
                          <a:rPr lang="en-IN" sz="2600" i="0">
                            <a:latin typeface="Cambria Math"/>
                          </a:rPr>
                          <m:t>=</m:t>
                        </m:r>
                        <m:r>
                          <a:rPr lang="en-IN" sz="2600" i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IN" sz="2600" i="0">
                            <a:latin typeface="Cambria Math"/>
                          </a:rPr>
                          <m:t>n</m:t>
                        </m:r>
                      </m:sup>
                      <m:e>
                        <m:r>
                          <m:rPr>
                            <m:nor/>
                          </m:rPr>
                          <a:rPr lang="en-IN" sz="26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≤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IN" sz="26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</a:rPr>
                          <m:t>r</m:t>
                        </m:r>
                        <m:r>
                          <a:rPr lang="en-IN" sz="2600">
                            <a:latin typeface="Cambria Math"/>
                          </a:rPr>
                          <m:t>=</m:t>
                        </m:r>
                        <m:r>
                          <a:rPr lang="en-IN" sz="260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</a:rPr>
                          <m:t>n</m:t>
                        </m:r>
                      </m:sup>
                      <m:e>
                        <m:r>
                          <m:rPr>
                            <m:nor/>
                          </m:rPr>
                          <a:rPr lang="en-IN" sz="2600" b="0" i="0" smtClean="0">
                            <a:latin typeface="Cambria Math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IN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lnSpc>
                    <a:spcPct val="150000"/>
                  </a:lnSpc>
                  <a:buNone/>
                </a:pPr>
                <a:r>
                  <a:rPr lang="en-IN" sz="2600" dirty="0" smtClean="0">
                    <a:latin typeface="Cambria Math"/>
                    <a:ea typeface="Cambria Math"/>
                  </a:rPr>
                  <a:t>∴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IN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m</m:t>
                    </m:r>
                    <m:nary>
                      <m:naryPr>
                        <m:chr m:val="∑"/>
                        <m:ctrlPr>
                          <a:rPr lang="en-IN" sz="26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</a:rPr>
                          <m:t>r</m:t>
                        </m:r>
                        <m:r>
                          <a:rPr lang="en-IN" sz="2600">
                            <a:latin typeface="Cambria Math"/>
                          </a:rPr>
                          <m:t>=</m:t>
                        </m:r>
                        <m:r>
                          <a:rPr lang="en-IN" sz="260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</a:rPr>
                          <m:t>n</m:t>
                        </m:r>
                      </m:sup>
                      <m:e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≤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IN" sz="26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</a:rPr>
                          <m:t>r</m:t>
                        </m:r>
                        <m:r>
                          <a:rPr lang="en-IN" sz="2600">
                            <a:latin typeface="Cambria Math"/>
                          </a:rPr>
                          <m:t>=</m:t>
                        </m:r>
                        <m:r>
                          <a:rPr lang="en-IN" sz="260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</a:rPr>
                          <m:t>n</m:t>
                        </m:r>
                      </m:sup>
                      <m:e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≤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IN" sz="26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</a:rPr>
                          <m:t>r</m:t>
                        </m:r>
                        <m:r>
                          <a:rPr lang="en-IN" sz="2600">
                            <a:latin typeface="Cambria Math"/>
                          </a:rPr>
                          <m:t>=</m:t>
                        </m:r>
                        <m:r>
                          <a:rPr lang="en-IN" sz="260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</a:rPr>
                          <m:t>n</m:t>
                        </m:r>
                      </m:sup>
                      <m:e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≤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IN" sz="2600">
                        <a:latin typeface="Cambria Math"/>
                      </a:rPr>
                      <m:t>M</m:t>
                    </m:r>
                    <m:nary>
                      <m:naryPr>
                        <m:chr m:val="∑"/>
                        <m:ctrlPr>
                          <a:rPr lang="en-IN" sz="26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</a:rPr>
                          <m:t>r</m:t>
                        </m:r>
                        <m:r>
                          <a:rPr lang="en-IN" sz="2600">
                            <a:latin typeface="Cambria Math"/>
                          </a:rPr>
                          <m:t>=</m:t>
                        </m:r>
                        <m:r>
                          <a:rPr lang="en-IN" sz="260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</a:rPr>
                          <m:t>n</m:t>
                        </m:r>
                      </m:sup>
                      <m:e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IN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lnSpc>
                    <a:spcPct val="150000"/>
                  </a:lnSpc>
                  <a:buNone/>
                </a:pPr>
                <a:r>
                  <a:rPr lang="en-IN" sz="2600" dirty="0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∴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m(</a:t>
                </a:r>
                <a:r>
                  <a:rPr lang="en-IN" sz="2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6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6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≤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IN" sz="26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</a:rPr>
                          <m:t>r</m:t>
                        </m:r>
                        <m:r>
                          <a:rPr lang="en-IN" sz="2600">
                            <a:latin typeface="Cambria Math"/>
                          </a:rPr>
                          <m:t>=</m:t>
                        </m:r>
                        <m:r>
                          <a:rPr lang="en-IN" sz="260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</a:rPr>
                          <m:t>n</m:t>
                        </m:r>
                      </m:sup>
                      <m:e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≤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IN" sz="26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</a:rPr>
                          <m:t>r</m:t>
                        </m:r>
                        <m:r>
                          <a:rPr lang="en-IN" sz="2600">
                            <a:latin typeface="Cambria Math"/>
                          </a:rPr>
                          <m:t>=</m:t>
                        </m:r>
                        <m:r>
                          <a:rPr lang="en-IN" sz="260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IN" sz="2600">
                            <a:latin typeface="Cambria Math"/>
                          </a:rPr>
                          <m:t>n</m:t>
                        </m:r>
                      </m:sup>
                      <m:e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IN" sz="2600" b="1" baseline="-25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IN" sz="2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≤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M(</a:t>
                </a:r>
                <a:r>
                  <a:rPr lang="en-IN" sz="2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IN" sz="2600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–x</a:t>
                </a:r>
                <a:r>
                  <a:rPr lang="en-IN" sz="26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IN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lnSpc>
                    <a:spcPct val="150000"/>
                  </a:lnSpc>
                  <a:buNone/>
                </a:pPr>
                <a:r>
                  <a:rPr lang="en-IN" sz="2600" dirty="0" smtClean="0">
                    <a:latin typeface="Cambria Math"/>
                    <a:ea typeface="Cambria Math"/>
                    <a:cs typeface="Times New Roman" panose="02020603050405020304" pitchFamily="18" charset="0"/>
                  </a:rPr>
                  <a:t>∴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m(b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≤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L(P, f) ≤ U(P, f) ≤ M(b </a:t>
                </a:r>
                <a:r>
                  <a:rPr lang="en-IN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</a:t>
                </a:r>
              </a:p>
              <a:p>
                <a:pPr marL="82296" indent="0">
                  <a:lnSpc>
                    <a:spcPct val="150000"/>
                  </a:lnSpc>
                  <a:buNone/>
                </a:pPr>
                <a:r>
                  <a:rPr lang="en-IN" sz="2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Hence the proof.</a:t>
                </a:r>
                <a:endParaRPr lang="en-IN" sz="2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>
                  <a:buNone/>
                </a:pPr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228600"/>
                <a:ext cx="8991600" cy="6248400"/>
              </a:xfrm>
              <a:blipFill rotWithShape="1">
                <a:blip r:embed="rId2"/>
                <a:stretch>
                  <a:fillRect l="-433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4033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498080" cy="11430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Upper and Lower Riemann Integrals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90600" y="1828800"/>
                <a:ext cx="8077200" cy="4419600"/>
              </a:xfr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>
                <a:noAutofit/>
              </a:bodyPr>
              <a:lstStyle/>
              <a:p>
                <a:pPr algn="just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By previous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theorem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we can find that the set{U(P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, f)/P is a partition of [a, b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]}is certainly bounded below by m(b – a) and has greatest lower bound.</a:t>
                </a:r>
              </a:p>
              <a:p>
                <a:pPr algn="just"/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Also we can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observe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that the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set{L(P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, f)/P is a partition of [a, b]}is certainly bounded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above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by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M(b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– a) and has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least upper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bound</a:t>
                </a:r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Let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U(f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glb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{U(P, f)/P is a partition of [a, b]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} =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400" smtClean="0">
                            <a:latin typeface="Cambria Math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23"/>
                          </m:rPr>
                          <a:rPr lang="en-IN" sz="2400" b="0" i="0" smtClean="0">
                            <a:latin typeface="Cambria Math"/>
                            <a:cs typeface="Times New Roman" pitchFamily="18" charset="0"/>
                          </a:rPr>
                          <m:t>a</m:t>
                        </m:r>
                      </m:sub>
                      <m:sup>
                        <m:acc>
                          <m:accPr>
                            <m:chr m:val="̅"/>
                            <m:ctrlPr>
                              <a:rPr lang="en-US" sz="2400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IN" sz="2400" b="0" i="0" smtClean="0">
                                <a:latin typeface="Cambria Math"/>
                                <a:cs typeface="Times New Roman" pitchFamily="18" charset="0"/>
                              </a:rPr>
                              <m:t>b</m:t>
                            </m:r>
                          </m:e>
                        </m:acc>
                      </m:sup>
                      <m:e>
                        <m:r>
                          <m:rPr>
                            <m:nor/>
                          </m:rPr>
                          <a:rPr lang="en-US" sz="2400" dirty="0">
                            <a:latin typeface="Times New Roman" pitchFamily="18" charset="0"/>
                            <a:cs typeface="Times New Roman" pitchFamily="18" charset="0"/>
                          </a:rPr>
                          <m:t>f</m:t>
                        </m:r>
                        <m:r>
                          <m:rPr>
                            <m:nor/>
                          </m:rPr>
                          <a:rPr lang="en-US" sz="2400" dirty="0">
                            <a:latin typeface="Times New Roman" pitchFamily="18" charset="0"/>
                            <a:cs typeface="Times New Roman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400" dirty="0">
                            <a:latin typeface="Times New Roman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dirty="0">
                            <a:latin typeface="Times New Roman" pitchFamily="18" charset="0"/>
                            <a:cs typeface="Times New Roman" pitchFamily="18" charset="0"/>
                          </a:rPr>
                          <m:t>) </m:t>
                        </m:r>
                        <m:r>
                          <m:rPr>
                            <m:nor/>
                          </m:rPr>
                          <a:rPr lang="en-US" sz="2400" dirty="0">
                            <a:latin typeface="Times New Roman" pitchFamily="18" charset="0"/>
                            <a:cs typeface="Times New Roman" pitchFamily="18" charset="0"/>
                          </a:rPr>
                          <m:t>dx</m:t>
                        </m:r>
                      </m:e>
                    </m:nary>
                  </m:oMath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82296" indent="0">
                  <a:buNone/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And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L(f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lub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{L(P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, f)/P is a partition of [a, b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]}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400" smtClean="0">
                            <a:latin typeface="Cambria Math"/>
                            <a:cs typeface="Times New Roman" pitchFamily="18" charset="0"/>
                          </a:rPr>
                        </m:ctrlPr>
                      </m:naryPr>
                      <m:sub>
                        <m:bar>
                          <m:barPr>
                            <m:ctrlPr>
                              <a:rPr lang="en-US" sz="240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barPr>
                          <m:e>
                            <m:r>
                              <m:rPr>
                                <m:sty m:val="p"/>
                                <m:brk m:alnAt="23"/>
                              </m:rPr>
                              <a:rPr lang="en-IN" sz="2400">
                                <a:latin typeface="Cambria Math"/>
                                <a:cs typeface="Times New Roman" pitchFamily="18" charset="0"/>
                              </a:rPr>
                              <m:t>a</m:t>
                            </m:r>
                          </m:e>
                        </m:bar>
                      </m:sub>
                      <m:sup>
                        <m:r>
                          <m:rPr>
                            <m:sty m:val="p"/>
                          </m:rPr>
                          <a:rPr lang="en-IN" sz="2400" b="0" i="0" smtClean="0">
                            <a:latin typeface="Cambria Math"/>
                            <a:cs typeface="Times New Roman" pitchFamily="18" charset="0"/>
                          </a:rPr>
                          <m:t>b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2400" dirty="0">
                            <a:latin typeface="Times New Roman" pitchFamily="18" charset="0"/>
                            <a:cs typeface="Times New Roman" pitchFamily="18" charset="0"/>
                          </a:rPr>
                          <m:t>f</m:t>
                        </m:r>
                        <m:r>
                          <m:rPr>
                            <m:nor/>
                          </m:rPr>
                          <a:rPr lang="en-US" sz="2400" dirty="0">
                            <a:latin typeface="Times New Roman" pitchFamily="18" charset="0"/>
                            <a:cs typeface="Times New Roman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400" dirty="0">
                            <a:latin typeface="Times New Roman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dirty="0">
                            <a:latin typeface="Times New Roman" pitchFamily="18" charset="0"/>
                            <a:cs typeface="Times New Roman" pitchFamily="18" charset="0"/>
                          </a:rPr>
                          <m:t>) </m:t>
                        </m:r>
                        <m:r>
                          <m:rPr>
                            <m:nor/>
                          </m:rPr>
                          <a:rPr lang="en-US" sz="2400" dirty="0">
                            <a:latin typeface="Times New Roman" pitchFamily="18" charset="0"/>
                            <a:cs typeface="Times New Roman" pitchFamily="18" charset="0"/>
                          </a:rPr>
                          <m:t>dx</m:t>
                        </m:r>
                      </m:e>
                    </m:nary>
                  </m:oMath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buNone/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Here, U(f) is called Upper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Riemann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Integral &amp; L(f) is called Lower Riemann Integral of f.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90600" y="1828800"/>
                <a:ext cx="8077200" cy="4419600"/>
              </a:xfrm>
              <a:blipFill rotWithShape="1">
                <a:blip r:embed="rId2"/>
                <a:stretch>
                  <a:fillRect t="-1103" r="-1132" b="-386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43434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: Here f(x) = x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762000"/>
            <a:ext cx="86868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09800" y="1219200"/>
            <a:ext cx="4572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752600" y="762000"/>
            <a:ext cx="533400" cy="30480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17956" y="2549604"/>
            <a:ext cx="607640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 !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5000"/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2819400"/>
            <a:ext cx="7620000" cy="923330"/>
          </a:xfrm>
          <a:prstGeom prst="rect">
            <a:avLst/>
          </a:prstGeom>
          <a:scene3d>
            <a:camera prst="perspectiveLef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Riemann Integration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90600" y="533400"/>
            <a:ext cx="7086600" cy="1066800"/>
          </a:xfrm>
          <a:prstGeom prst="roundRect">
            <a:avLst>
              <a:gd name="adj" fmla="val 382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53975"/>
            <a:ext cx="7162800" cy="1470025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/>
              <a:t>Riemann Integration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192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C:\Users\dellpc\Pictures\riemann-sum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971800"/>
            <a:ext cx="6553199" cy="3124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133600" y="1824335"/>
            <a:ext cx="5334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 Black" pitchFamily="34" charset="0"/>
              </a:rPr>
              <a:t>Graphical Representation</a:t>
            </a:r>
            <a:endParaRPr lang="en-US" sz="24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565392" cy="9445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IN" dirty="0" smtClean="0"/>
              <a:t>Partition of Interval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815340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I = [a, b] be an interval. Let a 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IN" sz="2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 x</a:t>
            </a:r>
            <a:r>
              <a:rPr lang="en-IN" sz="2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&lt;……&lt; </a:t>
            </a:r>
            <a:r>
              <a:rPr lang="en-IN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IN" sz="26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be points of the interval [a, b].</a:t>
            </a:r>
          </a:p>
          <a:p>
            <a:pPr marL="82296" indent="0" algn="just">
              <a:buNone/>
            </a:pP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The set P = {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IN" sz="2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lang="en-IN" sz="2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……, </a:t>
            </a:r>
            <a:r>
              <a:rPr lang="en-IN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IN" sz="26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b}is called Partition of the interval [a, b] and it divides the interval into ‘n’ subintervals. [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IN" sz="2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lang="en-IN" sz="2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], [x</a:t>
            </a:r>
            <a:r>
              <a:rPr lang="en-IN" sz="2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lang="en-IN" sz="2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], …….. , [x</a:t>
            </a:r>
            <a:r>
              <a:rPr lang="en-IN" sz="2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IN" sz="26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]. In general we denote subintervals as </a:t>
            </a:r>
          </a:p>
          <a:p>
            <a:pPr marL="82296" indent="0" algn="just">
              <a:buNone/>
            </a:pP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IN" sz="2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r-1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IN" sz="26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], r = 1, 2, …, n.</a:t>
            </a:r>
            <a:endParaRPr lang="en-IN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>
            <a:endCxn id="5" idx="3"/>
          </p:cNvCxnSpPr>
          <p:nvPr/>
        </p:nvCxnSpPr>
        <p:spPr>
          <a:xfrm>
            <a:off x="1524000" y="5421868"/>
            <a:ext cx="6819900" cy="170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Double Bracket 4"/>
          <p:cNvSpPr/>
          <p:nvPr/>
        </p:nvSpPr>
        <p:spPr>
          <a:xfrm>
            <a:off x="1524000" y="5286528"/>
            <a:ext cx="6819900" cy="304800"/>
          </a:xfrm>
          <a:prstGeom prst="bracketPair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6" name="Straight Connector 5"/>
          <p:cNvCxnSpPr/>
          <p:nvPr/>
        </p:nvCxnSpPr>
        <p:spPr>
          <a:xfrm>
            <a:off x="1981200" y="5269468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438400" y="5269468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71800" y="5286528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505200" y="5286528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029501" y="5286528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0" y="5269468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105400" y="5272880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38800" y="5286528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172200" y="5272880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705600" y="5245584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239000" y="5272880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772400" y="5269468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371600" y="48884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a</a:t>
            </a:r>
            <a:endParaRPr lang="en-IN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191500" y="491719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b</a:t>
            </a:r>
            <a:endParaRPr lang="en-IN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519098" y="4888468"/>
            <a:ext cx="424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IN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IN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93148" y="4888468"/>
            <a:ext cx="625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IN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IN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-1</a:t>
            </a:r>
            <a:endParaRPr lang="en-IN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68949" y="4900136"/>
            <a:ext cx="424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IN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IN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93451" y="4888468"/>
            <a:ext cx="424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IN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IN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05200" y="57266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dirty="0" smtClean="0"/>
              <a:t>Partition of [a, b]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267032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868362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Upper and Lower Riemann Sum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82000" cy="39624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f(x) be the bounded function in the given interval [a, b]</a:t>
            </a:r>
          </a:p>
          <a:p>
            <a:pPr algn="just">
              <a:lnSpc>
                <a:spcPct val="110000"/>
              </a:lnSpc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let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{a = x</a:t>
            </a:r>
            <a:r>
              <a:rPr lang="en-IN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lang="en-IN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……, 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IN" sz="24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b}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the  partition of [a, b].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[x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r-1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be subintervals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 the Infimum and Supremum of f(x) in each subintervals respectively. Let ∆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x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r-1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 the length of each subintervals I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Then</a:t>
            </a:r>
          </a:p>
          <a:p>
            <a:pPr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Lower Riemann Sum L(P, f) =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∆x</a:t>
            </a:r>
            <a:r>
              <a:rPr lang="en-US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sz="24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Upper Riemann Sum U(P, f) =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∆x</a:t>
            </a:r>
            <a:r>
              <a:rPr lang="en-US" sz="24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>
            <a:off x="4657725" y="4191000"/>
            <a:ext cx="295275" cy="654740"/>
          </a:xfrm>
          <a:prstGeom prst="rect">
            <a:avLst/>
          </a:prstGeom>
          <a:noFill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>
            <a:off x="4657725" y="4984060"/>
            <a:ext cx="295275" cy="6547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990600"/>
            <a:ext cx="7543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reeform 5"/>
          <p:cNvSpPr/>
          <p:nvPr/>
        </p:nvSpPr>
        <p:spPr>
          <a:xfrm>
            <a:off x="2438400" y="1828800"/>
            <a:ext cx="4536831" cy="1554480"/>
          </a:xfrm>
          <a:custGeom>
            <a:avLst/>
            <a:gdLst>
              <a:gd name="connsiteX0" fmla="*/ 4536831 w 4536831"/>
              <a:gd name="connsiteY0" fmla="*/ 0 h 1554480"/>
              <a:gd name="connsiteX1" fmla="*/ 3988191 w 4536831"/>
              <a:gd name="connsiteY1" fmla="*/ 379828 h 1554480"/>
              <a:gd name="connsiteX2" fmla="*/ 2792437 w 4536831"/>
              <a:gd name="connsiteY2" fmla="*/ 984738 h 1554480"/>
              <a:gd name="connsiteX3" fmla="*/ 1878037 w 4536831"/>
              <a:gd name="connsiteY3" fmla="*/ 1308295 h 1554480"/>
              <a:gd name="connsiteX4" fmla="*/ 977705 w 4536831"/>
              <a:gd name="connsiteY4" fmla="*/ 1505243 h 1554480"/>
              <a:gd name="connsiteX5" fmla="*/ 91440 w 4536831"/>
              <a:gd name="connsiteY5" fmla="*/ 1547446 h 1554480"/>
              <a:gd name="connsiteX6" fmla="*/ 429065 w 4536831"/>
              <a:gd name="connsiteY6" fmla="*/ 1547446 h 155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36831" h="1554480">
                <a:moveTo>
                  <a:pt x="4536831" y="0"/>
                </a:moveTo>
                <a:cubicBezTo>
                  <a:pt x="4407877" y="107852"/>
                  <a:pt x="4278923" y="215705"/>
                  <a:pt x="3988191" y="379828"/>
                </a:cubicBezTo>
                <a:cubicBezTo>
                  <a:pt x="3697459" y="543951"/>
                  <a:pt x="3144129" y="829994"/>
                  <a:pt x="2792437" y="984738"/>
                </a:cubicBezTo>
                <a:cubicBezTo>
                  <a:pt x="2440745" y="1139482"/>
                  <a:pt x="2180492" y="1221544"/>
                  <a:pt x="1878037" y="1308295"/>
                </a:cubicBezTo>
                <a:cubicBezTo>
                  <a:pt x="1575582" y="1395046"/>
                  <a:pt x="1275471" y="1465385"/>
                  <a:pt x="977705" y="1505243"/>
                </a:cubicBezTo>
                <a:cubicBezTo>
                  <a:pt x="679939" y="1545102"/>
                  <a:pt x="182880" y="1540412"/>
                  <a:pt x="91440" y="1547446"/>
                </a:cubicBezTo>
                <a:cubicBezTo>
                  <a:pt x="0" y="1554480"/>
                  <a:pt x="214532" y="1550963"/>
                  <a:pt x="429065" y="154744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438400" y="4008120"/>
            <a:ext cx="4536831" cy="1554480"/>
          </a:xfrm>
          <a:custGeom>
            <a:avLst/>
            <a:gdLst>
              <a:gd name="connsiteX0" fmla="*/ 4536831 w 4536831"/>
              <a:gd name="connsiteY0" fmla="*/ 0 h 1554480"/>
              <a:gd name="connsiteX1" fmla="*/ 3988191 w 4536831"/>
              <a:gd name="connsiteY1" fmla="*/ 379828 h 1554480"/>
              <a:gd name="connsiteX2" fmla="*/ 2792437 w 4536831"/>
              <a:gd name="connsiteY2" fmla="*/ 984738 h 1554480"/>
              <a:gd name="connsiteX3" fmla="*/ 1878037 w 4536831"/>
              <a:gd name="connsiteY3" fmla="*/ 1308295 h 1554480"/>
              <a:gd name="connsiteX4" fmla="*/ 977705 w 4536831"/>
              <a:gd name="connsiteY4" fmla="*/ 1505243 h 1554480"/>
              <a:gd name="connsiteX5" fmla="*/ 91440 w 4536831"/>
              <a:gd name="connsiteY5" fmla="*/ 1547446 h 1554480"/>
              <a:gd name="connsiteX6" fmla="*/ 429065 w 4536831"/>
              <a:gd name="connsiteY6" fmla="*/ 1547446 h 155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36831" h="1554480">
                <a:moveTo>
                  <a:pt x="4536831" y="0"/>
                </a:moveTo>
                <a:cubicBezTo>
                  <a:pt x="4407877" y="107852"/>
                  <a:pt x="4278923" y="215705"/>
                  <a:pt x="3988191" y="379828"/>
                </a:cubicBezTo>
                <a:cubicBezTo>
                  <a:pt x="3697459" y="543951"/>
                  <a:pt x="3144129" y="829994"/>
                  <a:pt x="2792437" y="984738"/>
                </a:cubicBezTo>
                <a:cubicBezTo>
                  <a:pt x="2440745" y="1139482"/>
                  <a:pt x="2180492" y="1221544"/>
                  <a:pt x="1878037" y="1308295"/>
                </a:cubicBezTo>
                <a:cubicBezTo>
                  <a:pt x="1575582" y="1395046"/>
                  <a:pt x="1275471" y="1465385"/>
                  <a:pt x="977705" y="1505243"/>
                </a:cubicBezTo>
                <a:cubicBezTo>
                  <a:pt x="679939" y="1545102"/>
                  <a:pt x="182880" y="1540412"/>
                  <a:pt x="91440" y="1547446"/>
                </a:cubicBezTo>
                <a:cubicBezTo>
                  <a:pt x="0" y="1554480"/>
                  <a:pt x="214532" y="1550963"/>
                  <a:pt x="429065" y="154744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81400" y="1371600"/>
            <a:ext cx="22860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Upper Riemann Sum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81400" y="3581400"/>
            <a:ext cx="22860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Lower Riemann Sum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Refinement of the Partition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50292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I = [a, b] be an interval and let P &amp; Q be two partitions of [a, b].  Then Q is called refinement of partition P or Q is finer than P if P </a:t>
            </a:r>
            <a:r>
              <a:rPr lang="en-IN" sz="2800" dirty="0" smtClean="0"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⊆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Q.</a:t>
            </a:r>
          </a:p>
          <a:p>
            <a:pPr algn="just"/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means that Q has more number of points than that of P.</a:t>
            </a:r>
          </a:p>
          <a:p>
            <a:pPr algn="just"/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 Let I = [0, 1]</a:t>
            </a:r>
          </a:p>
          <a:p>
            <a:pPr marL="82296" indent="0" algn="just">
              <a:buNone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Let P = {0, 0.5, 1} &amp; Q = {0, 0.25, 0.5, 0.75, 1}</a:t>
            </a:r>
          </a:p>
          <a:p>
            <a:pPr marL="82296" indent="0" algn="just">
              <a:buNone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we can observe that partition Q has more number of points than P. So Partition Q is called refinement of partition P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766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8808" y="6019800"/>
            <a:ext cx="1688592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Here n = 5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990600"/>
            <a:ext cx="7543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reeform 5"/>
          <p:cNvSpPr/>
          <p:nvPr/>
        </p:nvSpPr>
        <p:spPr>
          <a:xfrm>
            <a:off x="2438400" y="1828800"/>
            <a:ext cx="4536831" cy="1554480"/>
          </a:xfrm>
          <a:custGeom>
            <a:avLst/>
            <a:gdLst>
              <a:gd name="connsiteX0" fmla="*/ 4536831 w 4536831"/>
              <a:gd name="connsiteY0" fmla="*/ 0 h 1554480"/>
              <a:gd name="connsiteX1" fmla="*/ 3988191 w 4536831"/>
              <a:gd name="connsiteY1" fmla="*/ 379828 h 1554480"/>
              <a:gd name="connsiteX2" fmla="*/ 2792437 w 4536831"/>
              <a:gd name="connsiteY2" fmla="*/ 984738 h 1554480"/>
              <a:gd name="connsiteX3" fmla="*/ 1878037 w 4536831"/>
              <a:gd name="connsiteY3" fmla="*/ 1308295 h 1554480"/>
              <a:gd name="connsiteX4" fmla="*/ 977705 w 4536831"/>
              <a:gd name="connsiteY4" fmla="*/ 1505243 h 1554480"/>
              <a:gd name="connsiteX5" fmla="*/ 91440 w 4536831"/>
              <a:gd name="connsiteY5" fmla="*/ 1547446 h 1554480"/>
              <a:gd name="connsiteX6" fmla="*/ 429065 w 4536831"/>
              <a:gd name="connsiteY6" fmla="*/ 1547446 h 155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36831" h="1554480">
                <a:moveTo>
                  <a:pt x="4536831" y="0"/>
                </a:moveTo>
                <a:cubicBezTo>
                  <a:pt x="4407877" y="107852"/>
                  <a:pt x="4278923" y="215705"/>
                  <a:pt x="3988191" y="379828"/>
                </a:cubicBezTo>
                <a:cubicBezTo>
                  <a:pt x="3697459" y="543951"/>
                  <a:pt x="3144129" y="829994"/>
                  <a:pt x="2792437" y="984738"/>
                </a:cubicBezTo>
                <a:cubicBezTo>
                  <a:pt x="2440745" y="1139482"/>
                  <a:pt x="2180492" y="1221544"/>
                  <a:pt x="1878037" y="1308295"/>
                </a:cubicBezTo>
                <a:cubicBezTo>
                  <a:pt x="1575582" y="1395046"/>
                  <a:pt x="1275471" y="1465385"/>
                  <a:pt x="977705" y="1505243"/>
                </a:cubicBezTo>
                <a:cubicBezTo>
                  <a:pt x="679939" y="1545102"/>
                  <a:pt x="182880" y="1540412"/>
                  <a:pt x="91440" y="1547446"/>
                </a:cubicBezTo>
                <a:cubicBezTo>
                  <a:pt x="0" y="1554480"/>
                  <a:pt x="214532" y="1550963"/>
                  <a:pt x="429065" y="154744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438400" y="4008120"/>
            <a:ext cx="4536831" cy="1554480"/>
          </a:xfrm>
          <a:custGeom>
            <a:avLst/>
            <a:gdLst>
              <a:gd name="connsiteX0" fmla="*/ 4536831 w 4536831"/>
              <a:gd name="connsiteY0" fmla="*/ 0 h 1554480"/>
              <a:gd name="connsiteX1" fmla="*/ 3988191 w 4536831"/>
              <a:gd name="connsiteY1" fmla="*/ 379828 h 1554480"/>
              <a:gd name="connsiteX2" fmla="*/ 2792437 w 4536831"/>
              <a:gd name="connsiteY2" fmla="*/ 984738 h 1554480"/>
              <a:gd name="connsiteX3" fmla="*/ 1878037 w 4536831"/>
              <a:gd name="connsiteY3" fmla="*/ 1308295 h 1554480"/>
              <a:gd name="connsiteX4" fmla="*/ 977705 w 4536831"/>
              <a:gd name="connsiteY4" fmla="*/ 1505243 h 1554480"/>
              <a:gd name="connsiteX5" fmla="*/ 91440 w 4536831"/>
              <a:gd name="connsiteY5" fmla="*/ 1547446 h 1554480"/>
              <a:gd name="connsiteX6" fmla="*/ 429065 w 4536831"/>
              <a:gd name="connsiteY6" fmla="*/ 1547446 h 155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36831" h="1554480">
                <a:moveTo>
                  <a:pt x="4536831" y="0"/>
                </a:moveTo>
                <a:cubicBezTo>
                  <a:pt x="4407877" y="107852"/>
                  <a:pt x="4278923" y="215705"/>
                  <a:pt x="3988191" y="379828"/>
                </a:cubicBezTo>
                <a:cubicBezTo>
                  <a:pt x="3697459" y="543951"/>
                  <a:pt x="3144129" y="829994"/>
                  <a:pt x="2792437" y="984738"/>
                </a:cubicBezTo>
                <a:cubicBezTo>
                  <a:pt x="2440745" y="1139482"/>
                  <a:pt x="2180492" y="1221544"/>
                  <a:pt x="1878037" y="1308295"/>
                </a:cubicBezTo>
                <a:cubicBezTo>
                  <a:pt x="1575582" y="1395046"/>
                  <a:pt x="1275471" y="1465385"/>
                  <a:pt x="977705" y="1505243"/>
                </a:cubicBezTo>
                <a:cubicBezTo>
                  <a:pt x="679939" y="1545102"/>
                  <a:pt x="182880" y="1540412"/>
                  <a:pt x="91440" y="1547446"/>
                </a:cubicBezTo>
                <a:cubicBezTo>
                  <a:pt x="0" y="1554480"/>
                  <a:pt x="214532" y="1550963"/>
                  <a:pt x="429065" y="154744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81400" y="1371600"/>
            <a:ext cx="22860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Upper Riemann Sum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81400" y="3581400"/>
            <a:ext cx="22860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Lower Riemann 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54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476249"/>
            <a:ext cx="6934200" cy="597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reeform 3"/>
          <p:cNvSpPr/>
          <p:nvPr/>
        </p:nvSpPr>
        <p:spPr>
          <a:xfrm>
            <a:off x="2362200" y="990600"/>
            <a:ext cx="4572000" cy="1981200"/>
          </a:xfrm>
          <a:custGeom>
            <a:avLst/>
            <a:gdLst>
              <a:gd name="connsiteX0" fmla="*/ 4536831 w 4536831"/>
              <a:gd name="connsiteY0" fmla="*/ 0 h 1554480"/>
              <a:gd name="connsiteX1" fmla="*/ 3988191 w 4536831"/>
              <a:gd name="connsiteY1" fmla="*/ 379828 h 1554480"/>
              <a:gd name="connsiteX2" fmla="*/ 2792437 w 4536831"/>
              <a:gd name="connsiteY2" fmla="*/ 984738 h 1554480"/>
              <a:gd name="connsiteX3" fmla="*/ 1878037 w 4536831"/>
              <a:gd name="connsiteY3" fmla="*/ 1308295 h 1554480"/>
              <a:gd name="connsiteX4" fmla="*/ 977705 w 4536831"/>
              <a:gd name="connsiteY4" fmla="*/ 1505243 h 1554480"/>
              <a:gd name="connsiteX5" fmla="*/ 91440 w 4536831"/>
              <a:gd name="connsiteY5" fmla="*/ 1547446 h 1554480"/>
              <a:gd name="connsiteX6" fmla="*/ 429065 w 4536831"/>
              <a:gd name="connsiteY6" fmla="*/ 1547446 h 155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36831" h="1554480">
                <a:moveTo>
                  <a:pt x="4536831" y="0"/>
                </a:moveTo>
                <a:cubicBezTo>
                  <a:pt x="4407877" y="107852"/>
                  <a:pt x="4278923" y="215705"/>
                  <a:pt x="3988191" y="379828"/>
                </a:cubicBezTo>
                <a:cubicBezTo>
                  <a:pt x="3697459" y="543951"/>
                  <a:pt x="3144129" y="829994"/>
                  <a:pt x="2792437" y="984738"/>
                </a:cubicBezTo>
                <a:cubicBezTo>
                  <a:pt x="2440745" y="1139482"/>
                  <a:pt x="2180492" y="1221544"/>
                  <a:pt x="1878037" y="1308295"/>
                </a:cubicBezTo>
                <a:cubicBezTo>
                  <a:pt x="1575582" y="1395046"/>
                  <a:pt x="1275471" y="1465385"/>
                  <a:pt x="977705" y="1505243"/>
                </a:cubicBezTo>
                <a:cubicBezTo>
                  <a:pt x="679939" y="1545102"/>
                  <a:pt x="182880" y="1540412"/>
                  <a:pt x="91440" y="1547446"/>
                </a:cubicBezTo>
                <a:cubicBezTo>
                  <a:pt x="0" y="1554480"/>
                  <a:pt x="214532" y="1550963"/>
                  <a:pt x="429065" y="154744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362200" y="3810000"/>
            <a:ext cx="4495800" cy="1905000"/>
          </a:xfrm>
          <a:custGeom>
            <a:avLst/>
            <a:gdLst>
              <a:gd name="connsiteX0" fmla="*/ 4536831 w 4536831"/>
              <a:gd name="connsiteY0" fmla="*/ 0 h 1554480"/>
              <a:gd name="connsiteX1" fmla="*/ 3988191 w 4536831"/>
              <a:gd name="connsiteY1" fmla="*/ 379828 h 1554480"/>
              <a:gd name="connsiteX2" fmla="*/ 2792437 w 4536831"/>
              <a:gd name="connsiteY2" fmla="*/ 984738 h 1554480"/>
              <a:gd name="connsiteX3" fmla="*/ 1878037 w 4536831"/>
              <a:gd name="connsiteY3" fmla="*/ 1308295 h 1554480"/>
              <a:gd name="connsiteX4" fmla="*/ 977705 w 4536831"/>
              <a:gd name="connsiteY4" fmla="*/ 1505243 h 1554480"/>
              <a:gd name="connsiteX5" fmla="*/ 91440 w 4536831"/>
              <a:gd name="connsiteY5" fmla="*/ 1547446 h 1554480"/>
              <a:gd name="connsiteX6" fmla="*/ 429065 w 4536831"/>
              <a:gd name="connsiteY6" fmla="*/ 1547446 h 155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36831" h="1554480">
                <a:moveTo>
                  <a:pt x="4536831" y="0"/>
                </a:moveTo>
                <a:cubicBezTo>
                  <a:pt x="4407877" y="107852"/>
                  <a:pt x="4278923" y="215705"/>
                  <a:pt x="3988191" y="379828"/>
                </a:cubicBezTo>
                <a:cubicBezTo>
                  <a:pt x="3697459" y="543951"/>
                  <a:pt x="3144129" y="829994"/>
                  <a:pt x="2792437" y="984738"/>
                </a:cubicBezTo>
                <a:cubicBezTo>
                  <a:pt x="2440745" y="1139482"/>
                  <a:pt x="2180492" y="1221544"/>
                  <a:pt x="1878037" y="1308295"/>
                </a:cubicBezTo>
                <a:cubicBezTo>
                  <a:pt x="1575582" y="1395046"/>
                  <a:pt x="1275471" y="1465385"/>
                  <a:pt x="977705" y="1505243"/>
                </a:cubicBezTo>
                <a:cubicBezTo>
                  <a:pt x="679939" y="1545102"/>
                  <a:pt x="182880" y="1540412"/>
                  <a:pt x="91440" y="1547446"/>
                </a:cubicBezTo>
                <a:cubicBezTo>
                  <a:pt x="0" y="1554480"/>
                  <a:pt x="214532" y="1550963"/>
                  <a:pt x="429065" y="154744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581400" y="533400"/>
            <a:ext cx="22860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Upper Riemann Sum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81400" y="3276600"/>
            <a:ext cx="22860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Lower Riemann Sum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962400" y="6019800"/>
            <a:ext cx="19050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Here n = 10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277</TotalTime>
  <Words>801</Words>
  <Application>Microsoft Office PowerPoint</Application>
  <PresentationFormat>On-screen Show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Solstice</vt:lpstr>
      <vt:lpstr>Prepared by : Mr. Patil Prashant K.</vt:lpstr>
      <vt:lpstr>PowerPoint Presentation</vt:lpstr>
      <vt:lpstr>Riemann Integration</vt:lpstr>
      <vt:lpstr>Partition of Interval</vt:lpstr>
      <vt:lpstr>Definition of Upper and Lower Riemann Sum</vt:lpstr>
      <vt:lpstr> </vt:lpstr>
      <vt:lpstr>Refinement of the Partition</vt:lpstr>
      <vt:lpstr> Here n = 5</vt:lpstr>
      <vt:lpstr> Here n = 10</vt:lpstr>
      <vt:lpstr> </vt:lpstr>
      <vt:lpstr> </vt:lpstr>
      <vt:lpstr>Theorem</vt:lpstr>
      <vt:lpstr>PowerPoint Presentation</vt:lpstr>
      <vt:lpstr>Upper and Lower Riemann Integrals</vt:lpstr>
      <vt:lpstr> Example : Here f(x) = x2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Riemann Integration</dc:title>
  <dc:creator>dellpc</dc:creator>
  <cp:lastModifiedBy>Lenovo</cp:lastModifiedBy>
  <cp:revision>113</cp:revision>
  <dcterms:created xsi:type="dcterms:W3CDTF">2017-12-14T05:25:32Z</dcterms:created>
  <dcterms:modified xsi:type="dcterms:W3CDTF">2022-07-30T02:43:47Z</dcterms:modified>
</cp:coreProperties>
</file>